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4" r:id="rId3"/>
    <p:sldId id="257" r:id="rId5"/>
    <p:sldId id="285" r:id="rId6"/>
    <p:sldId id="265" r:id="rId7"/>
    <p:sldId id="266" r:id="rId8"/>
    <p:sldId id="286" r:id="rId9"/>
    <p:sldId id="287" r:id="rId10"/>
    <p:sldId id="288" r:id="rId11"/>
    <p:sldId id="269" r:id="rId12"/>
    <p:sldId id="289" r:id="rId13"/>
    <p:sldId id="290" r:id="rId14"/>
    <p:sldId id="291" r:id="rId15"/>
    <p:sldId id="292" r:id="rId16"/>
    <p:sldId id="293" r:id="rId17"/>
    <p:sldId id="294" r:id="rId18"/>
    <p:sldId id="270" r:id="rId19"/>
    <p:sldId id="295" r:id="rId20"/>
    <p:sldId id="296" r:id="rId21"/>
    <p:sldId id="298" r:id="rId22"/>
    <p:sldId id="272" r:id="rId23"/>
    <p:sldId id="299" r:id="rId24"/>
    <p:sldId id="300" r:id="rId25"/>
    <p:sldId id="301" r:id="rId26"/>
    <p:sldId id="273" r:id="rId27"/>
    <p:sldId id="274" r:id="rId28"/>
    <p:sldId id="303" r:id="rId29"/>
    <p:sldId id="304" r:id="rId30"/>
    <p:sldId id="275" r:id="rId31"/>
    <p:sldId id="276" r:id="rId32"/>
    <p:sldId id="306" r:id="rId33"/>
    <p:sldId id="307" r:id="rId34"/>
    <p:sldId id="308" r:id="rId35"/>
    <p:sldId id="309" r:id="rId36"/>
    <p:sldId id="277" r:id="rId37"/>
    <p:sldId id="310" r:id="rId38"/>
    <p:sldId id="278" r:id="rId39"/>
    <p:sldId id="279" r:id="rId40"/>
    <p:sldId id="267" r:id="rId41"/>
    <p:sldId id="280" r:id="rId42"/>
    <p:sldId id="311" r:id="rId43"/>
    <p:sldId id="312" r:id="rId44"/>
    <p:sldId id="313" r:id="rId45"/>
    <p:sldId id="314" r:id="rId46"/>
    <p:sldId id="315" r:id="rId47"/>
    <p:sldId id="345" r:id="rId48"/>
    <p:sldId id="316" r:id="rId49"/>
    <p:sldId id="317" r:id="rId50"/>
    <p:sldId id="318" r:id="rId51"/>
    <p:sldId id="282" r:id="rId52"/>
    <p:sldId id="320" r:id="rId53"/>
    <p:sldId id="321" r:id="rId54"/>
    <p:sldId id="322" r:id="rId55"/>
    <p:sldId id="268" r:id="rId56"/>
    <p:sldId id="283" r:id="rId57"/>
    <p:sldId id="361" r:id="rId58"/>
    <p:sldId id="362" r:id="rId59"/>
    <p:sldId id="323" r:id="rId60"/>
    <p:sldId id="284" r:id="rId61"/>
    <p:sldId id="324" r:id="rId62"/>
    <p:sldId id="325" r:id="rId63"/>
    <p:sldId id="368" r:id="rId64"/>
    <p:sldId id="263" r:id="rId6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A81"/>
    <a:srgbClr val="3E6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9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DDD45-7DB6-4951-B7E3-14C124815B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B37BC-AB26-41AB-B4E6-28D3A3ABA68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B37BC-AB26-41AB-B4E6-28D3A3ABA6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GIF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6.png"/><Relationship Id="rId2" Type="http://schemas.openxmlformats.org/officeDocument/2006/relationships/image" Target="../media/image115.GIF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4.png"/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1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3.GIF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花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60000">
            <a:off x="9475470" y="4395470"/>
            <a:ext cx="3404235" cy="3443605"/>
          </a:xfrm>
          <a:prstGeom prst="rect">
            <a:avLst/>
          </a:prstGeom>
        </p:spPr>
      </p:pic>
      <p:pic>
        <p:nvPicPr>
          <p:cNvPr id="6" name="图片 5" descr="花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60000" flipH="1" flipV="1">
            <a:off x="-682625" y="-995045"/>
            <a:ext cx="3404235" cy="34436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86635" y="1750060"/>
            <a:ext cx="3403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    </a:t>
            </a:r>
            <a:r>
              <a:rPr lang="zh-CN" altLang="en-US" sz="5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动画影视</a:t>
            </a:r>
            <a:endParaRPr lang="zh-CN" altLang="en-US" sz="5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algn="ctr"/>
            <a:r>
              <a:rPr lang="en-US" altLang="zh-CN" sz="4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       </a:t>
            </a:r>
            <a:endParaRPr lang="zh-CN" altLang="en-US" sz="36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74005" y="2750185"/>
            <a:ext cx="2188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赏析</a:t>
            </a:r>
            <a:endParaRPr lang="zh-CN" altLang="en-US" sz="54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6276340" y="956310"/>
            <a:ext cx="564515" cy="469900"/>
          </a:xfrm>
          <a:prstGeom prst="line">
            <a:avLst/>
          </a:prstGeom>
          <a:ln>
            <a:solidFill>
              <a:srgbClr val="65AA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795135" y="827405"/>
            <a:ext cx="490220" cy="922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主讲</a:t>
            </a:r>
            <a:endParaRPr lang="zh-CN" altLang="en-US" sz="20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79185" y="1184910"/>
            <a:ext cx="1106170" cy="889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 周璇</a:t>
            </a:r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algn="ctr"/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515485" y="1360805"/>
            <a:ext cx="3220085" cy="2664460"/>
            <a:chOff x="6015" y="2603"/>
            <a:chExt cx="5071" cy="4196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6342" y="2884"/>
              <a:ext cx="4418" cy="3658"/>
            </a:xfrm>
            <a:prstGeom prst="line">
              <a:avLst/>
            </a:prstGeom>
            <a:ln>
              <a:solidFill>
                <a:srgbClr val="65AA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0898" y="2603"/>
              <a:ext cx="189" cy="189"/>
            </a:xfrm>
            <a:prstGeom prst="ellipse">
              <a:avLst/>
            </a:prstGeom>
            <a:solidFill>
              <a:srgbClr val="65A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5A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985000" y="3862070"/>
            <a:ext cx="459740" cy="25406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数字媒体艺术设计专业</a:t>
            </a:r>
            <a:endParaRPr lang="zh-CN" altLang="en-US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40450" y="5340985"/>
            <a:ext cx="564515" cy="469900"/>
          </a:xfrm>
          <a:prstGeom prst="line">
            <a:avLst/>
          </a:prstGeom>
          <a:ln>
            <a:solidFill>
              <a:srgbClr val="65AA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591425" y="3448050"/>
            <a:ext cx="398145" cy="3141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sz="14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广东科学技术职业学院</a:t>
            </a:r>
            <a:r>
              <a:rPr lang="zh-CN" sz="14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艺术设计学院</a:t>
            </a:r>
            <a:endParaRPr lang="zh-CN" sz="14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24" name="图片 23" descr="蝴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0" y="3905885"/>
            <a:ext cx="1156335" cy="1047750"/>
          </a:xfrm>
          <a:prstGeom prst="rect">
            <a:avLst/>
          </a:prstGeom>
        </p:spPr>
      </p:pic>
      <p:pic>
        <p:nvPicPr>
          <p:cNvPr id="25" name="图片 24" descr="小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12025" y="475615"/>
            <a:ext cx="823595" cy="99250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104130" y="2587625"/>
            <a:ext cx="523875" cy="539750"/>
          </a:xfrm>
          <a:prstGeom prst="ellipse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品</a:t>
            </a:r>
            <a:endParaRPr lang="zh-CN" altLang="en-US" sz="32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515485" y="2587625"/>
            <a:ext cx="523875" cy="539750"/>
          </a:xfrm>
          <a:prstGeom prst="ellipse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作</a:t>
            </a:r>
            <a:endParaRPr lang="zh-CN" altLang="en-US" sz="32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9" grpId="0"/>
      <p:bldP spid="11" grpId="0"/>
      <p:bldP spid="15" grpId="0"/>
      <p:bldP spid="16" grpId="0"/>
      <p:bldP spid="21" grpId="0"/>
      <p:bldP spid="21" grpId="1"/>
      <p:bldP spid="23" grpId="0"/>
      <p:bldP spid="12" grpId="0" animBg="1"/>
      <p:bldP spid="12" grpId="1" bldLvl="0" animBg="1"/>
      <p:bldP spid="2" grpId="0" animBg="1"/>
      <p:bldP spid="2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剪纸动画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193800"/>
            <a:ext cx="941641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艺术特点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剪纸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动画在制作方式上，因为需要放置在平面上拍摄，与传统手绘赛璐珞片动画类似，被归为“平面动画”，而在逐格摆放动作进行拍摄的手法上，又与偶动画相似，被统称为“定格动画”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I$O{TZR_C%(Y~4R2L]WTZ9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055" y="2345055"/>
            <a:ext cx="3072765" cy="4130675"/>
          </a:xfrm>
          <a:prstGeom prst="rect">
            <a:avLst/>
          </a:prstGeom>
        </p:spPr>
      </p:pic>
      <p:pic>
        <p:nvPicPr>
          <p:cNvPr id="5" name="图片 4" descr="X)~R5Y7LV941_L3INAHA_]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35" y="2834640"/>
            <a:ext cx="5834380" cy="3390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剪纸动画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11275"/>
            <a:ext cx="961707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艺术特点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容易制作准确的口型，所以以哑剧居多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表现关键动作为主，较难有动作之间细腻的转折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角色的转面动作上，只制作正面、背面、左侧面、右侧面四种角度，或最多再增加左右斜侧面两种角度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083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3360420"/>
            <a:ext cx="3296920" cy="2713355"/>
          </a:xfrm>
          <a:prstGeom prst="rect">
            <a:avLst/>
          </a:prstGeom>
        </p:spPr>
      </p:pic>
      <p:pic>
        <p:nvPicPr>
          <p:cNvPr id="5" name="图片 4" descr="QQ图片20211023083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10" y="3360420"/>
            <a:ext cx="3392805" cy="2700020"/>
          </a:xfrm>
          <a:prstGeom prst="rect">
            <a:avLst/>
          </a:prstGeom>
        </p:spPr>
      </p:pic>
      <p:pic>
        <p:nvPicPr>
          <p:cNvPr id="6" name="图片 5" descr="QQ图片202110230834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35" y="3360420"/>
            <a:ext cx="4700270" cy="270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剪纸动画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69365" y="1217930"/>
            <a:ext cx="989965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艺术特点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“质感表现”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也是剪纸动画的重要特征。此种动画可以使用手绘创造质感，或是直接剪裁特殊的纸张、布料等，让光线由上向下照射充分呈现材料的质感。中国的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鹬蚌相争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就是水墨质感的挖剪动画。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QQ图片202110230839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70" y="2738755"/>
            <a:ext cx="5107305" cy="3504565"/>
          </a:xfrm>
          <a:prstGeom prst="rect">
            <a:avLst/>
          </a:prstGeom>
        </p:spPr>
      </p:pic>
      <p:pic>
        <p:nvPicPr>
          <p:cNvPr id="6" name="图片 5" descr="QQ图片202110230838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5" y="2738755"/>
            <a:ext cx="4631055" cy="349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剪纸动画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240790"/>
            <a:ext cx="100628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大致制作工序</a:t>
            </a:r>
            <a:r>
              <a:rPr lang="ja-JP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ja-JP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ja-JP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剪纸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动画动作不够细腻的特点，并不影响营造影片华丽、精致的视觉风格。尤里・诺斯坦的</a:t>
            </a:r>
            <a:r>
              <a:rPr lang="en-US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雾中刺猬</a:t>
            </a:r>
            <a:r>
              <a:rPr lang="en-US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就以古典、精致的绘画风格和耐人寻味的诗意手法，打破世人对于剪纸动画的表现力的成见，并且在镜头运动和透视感方面实验了多种技法</a:t>
            </a:r>
            <a:r>
              <a:rPr lang="ja-JP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090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20" y="2665730"/>
            <a:ext cx="3613150" cy="3625215"/>
          </a:xfrm>
          <a:prstGeom prst="rect">
            <a:avLst/>
          </a:prstGeom>
        </p:spPr>
      </p:pic>
      <p:pic>
        <p:nvPicPr>
          <p:cNvPr id="5" name="图片 4" descr="QQ图片202110230902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665730"/>
            <a:ext cx="5124450" cy="362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剪纸动画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3145" y="1169035"/>
            <a:ext cx="1034478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大致制作工序</a:t>
            </a:r>
            <a:r>
              <a:rPr lang="ja-JP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ja-JP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ja-JP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另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一种剪纸动画的制作手法是让光线由下往上照射，物体的轮廓是表现的重点，呈现出如同剪影般的效果，例如德国第一部动画电影，即洛特・赖宁格的</a:t>
            </a:r>
            <a:r>
              <a:rPr lang="en-US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阿基米德王子历险记</a:t>
            </a:r>
            <a:r>
              <a:rPr lang="en-US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0907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90" y="4411345"/>
            <a:ext cx="3774440" cy="2103755"/>
          </a:xfrm>
          <a:prstGeom prst="rect">
            <a:avLst/>
          </a:prstGeom>
        </p:spPr>
      </p:pic>
      <p:pic>
        <p:nvPicPr>
          <p:cNvPr id="5" name="图片 4" descr="QQ图片202110230906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90" y="2265045"/>
            <a:ext cx="3774440" cy="2095500"/>
          </a:xfrm>
          <a:prstGeom prst="rect">
            <a:avLst/>
          </a:prstGeom>
        </p:spPr>
      </p:pic>
      <p:pic>
        <p:nvPicPr>
          <p:cNvPr id="6" name="图片 5" descr="QQ图片202110230906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85" y="2610485"/>
            <a:ext cx="4798695" cy="359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剪纸动画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6665"/>
            <a:ext cx="992632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发展趋势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剪纸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动画这种技术形式，既可以作为充满童趣的剪纸游戏，制作出给儿童看的教育节目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，又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可以作为拼贴式的后现代艺术，表现先锋实验者的独持思维和创新精神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儿童教育节目《查理和罗拉》；电影《雷蒙.斯尼奇的不幸历险》的片尾动画。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091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938780"/>
            <a:ext cx="5701665" cy="3152775"/>
          </a:xfrm>
          <a:prstGeom prst="rect">
            <a:avLst/>
          </a:prstGeom>
        </p:spPr>
      </p:pic>
      <p:pic>
        <p:nvPicPr>
          <p:cNvPr id="5" name="图片 4" descr="QQ图片20211023091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2938780"/>
            <a:ext cx="5067300" cy="3152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沙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动画与玻璃动画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30960"/>
            <a:ext cx="954405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艺术特点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沙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动画与玻璃动画这两种形式，都是通过逐格渐进地改变动作而产生“动”的效果，是一种具有流动感的动画表达手段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091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2821305"/>
            <a:ext cx="5478780" cy="3033395"/>
          </a:xfrm>
          <a:prstGeom prst="rect">
            <a:avLst/>
          </a:prstGeom>
        </p:spPr>
      </p:pic>
      <p:pic>
        <p:nvPicPr>
          <p:cNvPr id="5" name="图片 4" descr="QQ图片202110230926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85" y="2821305"/>
            <a:ext cx="5929630" cy="3033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沙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动画与玻璃动画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30960"/>
            <a:ext cx="971740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大致制作工序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大部分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沙动画采用拷贝箱透光的方法，这样一来透光的部分就变成白色，而有沙的部分就变成黑色。为了避免绘制的动作错误，可以在拷贝箱上加一层玻璃，将事先画好的参考图放在玻璃下面再用手指、刷子等工具移动沙。沙在灯光之下会产生强烈的明暗对比，如果适当地改变沙的量，可以制作出光影的层次感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093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3071495"/>
            <a:ext cx="5440680" cy="3060700"/>
          </a:xfrm>
          <a:prstGeom prst="rect">
            <a:avLst/>
          </a:prstGeom>
        </p:spPr>
      </p:pic>
      <p:pic>
        <p:nvPicPr>
          <p:cNvPr id="5" name="图片 4" descr="QQ图片20211023093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" y="3071495"/>
            <a:ext cx="5363210" cy="306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沙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动画与玻璃动画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30960"/>
            <a:ext cx="942530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大致制作工序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在玻璃上绘制动画，通常使用油彩，用手指或其他工具涂抹油彩，一帧一帧地改变物体的形态动作，因此应该选择适当的玻璃尺寸，尽量降低制作的难度。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094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95" y="2976245"/>
            <a:ext cx="5360035" cy="2753360"/>
          </a:xfrm>
          <a:prstGeom prst="rect">
            <a:avLst/>
          </a:prstGeom>
        </p:spPr>
      </p:pic>
      <p:pic>
        <p:nvPicPr>
          <p:cNvPr id="5" name="图片 4" descr="QQ图片20211023094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" y="2976245"/>
            <a:ext cx="5328285" cy="276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沙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动画与玻璃动画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276350"/>
            <a:ext cx="903414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在玻璃上绘制动画的特点</a:t>
            </a:r>
            <a:r>
              <a:rPr lang="en-US" altLang="zh-CN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流动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质感、韵律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感的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动作；</a:t>
            </a:r>
            <a:endParaRPr lang="en-US" alt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人物的大小变换和景物的渐进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出现可以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任意模拟摄影机运动作为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转场；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不同材质的玻璃上绘制油彩，也会改变影片的效果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亚历山大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佩特洛夫的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老人与海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094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705" y="3136900"/>
            <a:ext cx="3733165" cy="2754630"/>
          </a:xfrm>
          <a:prstGeom prst="rect">
            <a:avLst/>
          </a:prstGeom>
        </p:spPr>
      </p:pic>
      <p:pic>
        <p:nvPicPr>
          <p:cNvPr id="5" name="图片 4" descr="QQ图片202110230943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05" y="3136900"/>
            <a:ext cx="3682365" cy="2754630"/>
          </a:xfrm>
          <a:prstGeom prst="rect">
            <a:avLst/>
          </a:prstGeom>
        </p:spPr>
      </p:pic>
      <p:pic>
        <p:nvPicPr>
          <p:cNvPr id="6" name="图片 5" descr="QQ图片202110230943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" y="3136900"/>
            <a:ext cx="3681730" cy="2754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69975" y="1841500"/>
            <a:ext cx="1387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动画影视</a:t>
            </a:r>
            <a:endParaRPr lang="zh-CN" altLang="en-US" sz="20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94230" y="1520190"/>
            <a:ext cx="1680845" cy="1405890"/>
            <a:chOff x="6015" y="4586"/>
            <a:chExt cx="2647" cy="2214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6342" y="4838"/>
              <a:ext cx="2040" cy="1704"/>
            </a:xfrm>
            <a:prstGeom prst="line">
              <a:avLst/>
            </a:prstGeom>
            <a:ln>
              <a:solidFill>
                <a:srgbClr val="65AA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8473" y="4586"/>
              <a:ext cx="189" cy="189"/>
            </a:xfrm>
            <a:prstGeom prst="ellipse">
              <a:avLst/>
            </a:prstGeom>
            <a:solidFill>
              <a:srgbClr val="65A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5A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503805" y="2407285"/>
            <a:ext cx="1148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赏析</a:t>
            </a:r>
            <a:endParaRPr lang="zh-CN" altLang="en-US" sz="20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75205" y="2983230"/>
            <a:ext cx="551815" cy="1652270"/>
            <a:chOff x="2176" y="4698"/>
            <a:chExt cx="869" cy="2602"/>
          </a:xfrm>
        </p:grpSpPr>
        <p:sp>
          <p:nvSpPr>
            <p:cNvPr id="11" name="矩形 10"/>
            <p:cNvSpPr/>
            <p:nvPr/>
          </p:nvSpPr>
          <p:spPr>
            <a:xfrm>
              <a:off x="2366" y="4698"/>
              <a:ext cx="590" cy="2602"/>
            </a:xfrm>
            <a:prstGeom prst="rect">
              <a:avLst/>
            </a:prstGeom>
            <a:noFill/>
            <a:ln>
              <a:solidFill>
                <a:srgbClr val="65AA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176" y="4861"/>
              <a:ext cx="869" cy="22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65AA81"/>
                  </a:solidFill>
                  <a:latin typeface="华文细黑" panose="02010600040101010101" charset="-122"/>
                  <a:ea typeface="华文细黑" panose="02010600040101010101" charset="-122"/>
                </a:rPr>
                <a:t>第一章</a:t>
              </a:r>
              <a:endParaRPr lang="zh-CN" altLang="en-US" sz="24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endParaRPr>
            </a:p>
          </p:txBody>
        </p:sp>
      </p:grpSp>
      <p:pic>
        <p:nvPicPr>
          <p:cNvPr id="24" name="图片 23" descr="蝴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0375" y="4531995"/>
            <a:ext cx="1156335" cy="1047750"/>
          </a:xfrm>
          <a:prstGeom prst="rect">
            <a:avLst/>
          </a:prstGeom>
        </p:spPr>
      </p:pic>
      <p:pic>
        <p:nvPicPr>
          <p:cNvPr id="15" name="图片 14" descr="西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25" y="2879660"/>
            <a:ext cx="772795" cy="3683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854080" y="2879660"/>
            <a:ext cx="36283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1.1 </a:t>
            </a:r>
            <a:r>
              <a:rPr lang="zh-CN" alt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按</a:t>
            </a:r>
            <a:r>
              <a:rPr lang="zh-CN" altLang="en-US" sz="16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技术形式分类</a:t>
            </a:r>
            <a:endParaRPr lang="zh-CN" sz="16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5" name="图片 24" descr="西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25" y="3481640"/>
            <a:ext cx="772795" cy="3683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854080" y="3481640"/>
            <a:ext cx="3048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1.2 </a:t>
            </a:r>
            <a:r>
              <a:rPr lang="zh-CN" alt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按</a:t>
            </a:r>
            <a:r>
              <a:rPr lang="zh-CN" altLang="en-US" sz="16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传播途径分类</a:t>
            </a:r>
            <a:endParaRPr lang="zh-CN" sz="16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西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25" y="4083620"/>
            <a:ext cx="772795" cy="3683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854080" y="4083620"/>
            <a:ext cx="33369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1.3 </a:t>
            </a:r>
            <a:r>
              <a:rPr lang="zh-CN" alt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按</a:t>
            </a:r>
            <a:r>
              <a:rPr lang="zh-CN" altLang="en-US" sz="16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创作目的</a:t>
            </a:r>
            <a:r>
              <a:rPr lang="zh-CN" alt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 </a:t>
            </a:r>
            <a:endParaRPr lang="zh-CN" sz="16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159522" y="3086735"/>
            <a:ext cx="615553" cy="24041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动画分类</a:t>
            </a:r>
            <a:endParaRPr lang="zh-CN" altLang="en-US" sz="28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275205" y="2100580"/>
            <a:ext cx="373380" cy="384810"/>
          </a:xfrm>
          <a:prstGeom prst="ellipse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品</a:t>
            </a:r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99920" y="2205355"/>
            <a:ext cx="373380" cy="384810"/>
          </a:xfrm>
          <a:prstGeom prst="ellipse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作</a:t>
            </a:r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6" grpId="0"/>
      <p:bldP spid="26" grpId="0"/>
      <p:bldP spid="27" grpId="0" bldLvl="0" animBg="1"/>
      <p:bldP spid="28" grpId="0"/>
      <p:bldP spid="29" grpId="0"/>
      <p:bldP spid="29" grpId="1"/>
      <p:bldP spid="2" grpId="0" animBg="1"/>
      <p:bldP spid="2" grpId="1" bldLvl="0" animBg="1"/>
      <p:bldP spid="3" grpId="0" animBg="1"/>
      <p:bldP spid="3" grpId="1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立体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偶动画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2680" y="1315085"/>
            <a:ext cx="274891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特点</a:t>
            </a:r>
            <a:r>
              <a:rPr lang="en-US" altLang="zh-CN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属于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“定格动画”的一种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，将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立体形象逐个摆放姿态，然后用摄影机逐格拍摄而成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。真实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的质感与触感，就像手工艺品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一样。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095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055" y="1413510"/>
            <a:ext cx="4041140" cy="2235200"/>
          </a:xfrm>
          <a:prstGeom prst="rect">
            <a:avLst/>
          </a:prstGeom>
        </p:spPr>
      </p:pic>
      <p:pic>
        <p:nvPicPr>
          <p:cNvPr id="6" name="图片 5" descr="QQ图片20211023095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345" y="1952625"/>
            <a:ext cx="3126740" cy="2152015"/>
          </a:xfrm>
          <a:prstGeom prst="rect">
            <a:avLst/>
          </a:prstGeom>
        </p:spPr>
      </p:pic>
      <p:pic>
        <p:nvPicPr>
          <p:cNvPr id="7" name="图片 6" descr="QQ图片202110230949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345" y="4197350"/>
            <a:ext cx="3126740" cy="2235835"/>
          </a:xfrm>
          <a:prstGeom prst="rect">
            <a:avLst/>
          </a:prstGeom>
        </p:spPr>
      </p:pic>
      <p:pic>
        <p:nvPicPr>
          <p:cNvPr id="8" name="图片 7" descr="QQ图片202110261438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" y="3752850"/>
            <a:ext cx="3202940" cy="2680335"/>
          </a:xfrm>
          <a:prstGeom prst="rect">
            <a:avLst/>
          </a:prstGeom>
        </p:spPr>
      </p:pic>
      <p:pic>
        <p:nvPicPr>
          <p:cNvPr id="9" name="图片 8" descr="QQ图片202110261439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055" y="3752850"/>
            <a:ext cx="4065905" cy="2680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立体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偶动画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203325"/>
            <a:ext cx="992632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大致制作工序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制作上，有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泥塑、木刻、模具、骨架、缝纫、上色等工艺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视觉上，则如同实景拍摄一样，要在三维空间中搭设场景与灯光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。偶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动画的场景相当于迷你版的实景拍摄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。木偶动画《半夜鸡叫》；</a:t>
            </a:r>
            <a:r>
              <a:rPr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黏土偶动画</a:t>
            </a:r>
            <a:r>
              <a:rPr 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哆基</a:t>
            </a:r>
            <a:r>
              <a:rPr 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朴</a:t>
            </a:r>
            <a:r>
              <a:rPr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的天空</a:t>
            </a:r>
            <a:r>
              <a:rPr 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》。</a:t>
            </a:r>
            <a:endParaRPr 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00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20" y="3366135"/>
            <a:ext cx="3792220" cy="2476500"/>
          </a:xfrm>
          <a:prstGeom prst="rect">
            <a:avLst/>
          </a:prstGeom>
        </p:spPr>
      </p:pic>
      <p:pic>
        <p:nvPicPr>
          <p:cNvPr id="5" name="图片 4" descr="QQ图片20211023100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655" y="3356610"/>
            <a:ext cx="3435350" cy="2486025"/>
          </a:xfrm>
          <a:prstGeom prst="rect">
            <a:avLst/>
          </a:prstGeom>
        </p:spPr>
      </p:pic>
      <p:pic>
        <p:nvPicPr>
          <p:cNvPr id="6" name="图片 5" descr="QQ图片20211023100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" y="3157220"/>
            <a:ext cx="4066540" cy="289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立体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偶动画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185545"/>
            <a:ext cx="659765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不同材质特性与风格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黏土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可塑性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高，而且在强烈光照射下不易变形，是偶动画中最广泛使用的材料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黏土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动画大致分为两种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一种是改变本身的形状来产生动画效果，例如改变外形、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体积。另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种是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替换不同的部位来产生动画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效果。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03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" y="3277870"/>
            <a:ext cx="5615305" cy="3161665"/>
          </a:xfrm>
          <a:prstGeom prst="rect">
            <a:avLst/>
          </a:prstGeom>
        </p:spPr>
      </p:pic>
      <p:pic>
        <p:nvPicPr>
          <p:cNvPr id="5" name="图片 4" descr="QQ图片202110231036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665" y="3277235"/>
            <a:ext cx="4787265" cy="3157220"/>
          </a:xfrm>
          <a:prstGeom prst="rect">
            <a:avLst/>
          </a:prstGeom>
        </p:spPr>
      </p:pic>
      <p:pic>
        <p:nvPicPr>
          <p:cNvPr id="6" name="图片 5" descr="QQ图片202110261529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830" y="513080"/>
            <a:ext cx="2705100" cy="2690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立体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偶动画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051560"/>
            <a:ext cx="979868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不同材质特性与风格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木偶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中国以及东欧，木偶动画已经成为一个门类，富有民族文化的艺术特征。偶动画也被广泛运用到实拍电影之中，来创造不可思议的视觉效果。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04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4298315"/>
            <a:ext cx="3346450" cy="2204720"/>
          </a:xfrm>
          <a:prstGeom prst="rect">
            <a:avLst/>
          </a:prstGeom>
        </p:spPr>
      </p:pic>
      <p:pic>
        <p:nvPicPr>
          <p:cNvPr id="5" name="图片 4" descr="QQ图片20211023104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75" y="2162175"/>
            <a:ext cx="3312160" cy="2068830"/>
          </a:xfrm>
          <a:prstGeom prst="rect">
            <a:avLst/>
          </a:prstGeom>
        </p:spPr>
      </p:pic>
      <p:pic>
        <p:nvPicPr>
          <p:cNvPr id="6" name="图片 5" descr="QQ图片20211023104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0" y="2162175"/>
            <a:ext cx="3350895" cy="2068830"/>
          </a:xfrm>
          <a:prstGeom prst="rect">
            <a:avLst/>
          </a:prstGeom>
        </p:spPr>
      </p:pic>
      <p:pic>
        <p:nvPicPr>
          <p:cNvPr id="7" name="图片 6" descr="QQ图片202110231040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00" y="4310380"/>
            <a:ext cx="3543935" cy="2192655"/>
          </a:xfrm>
          <a:prstGeom prst="rect">
            <a:avLst/>
          </a:prstGeom>
        </p:spPr>
      </p:pic>
      <p:pic>
        <p:nvPicPr>
          <p:cNvPr id="8" name="图片 7" descr="QQ图片202110231045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170" y="4326890"/>
            <a:ext cx="1631315" cy="2174875"/>
          </a:xfrm>
          <a:prstGeom prst="rect">
            <a:avLst/>
          </a:prstGeom>
        </p:spPr>
      </p:pic>
      <p:pic>
        <p:nvPicPr>
          <p:cNvPr id="10" name="图片 9" descr="QQ图片202110231045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005" y="2162175"/>
            <a:ext cx="4196080" cy="2068830"/>
          </a:xfrm>
          <a:prstGeom prst="rect">
            <a:avLst/>
          </a:prstGeom>
        </p:spPr>
      </p:pic>
      <p:pic>
        <p:nvPicPr>
          <p:cNvPr id="11" name="图片 10" descr="QQ图片202110231048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0425" y="4326890"/>
            <a:ext cx="1535430" cy="2185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立体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实物动画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294765"/>
            <a:ext cx="940689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制作原理：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属于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逐格拍摄动作的“定格动画”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，实物动画不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改变物件原本的面貌，目的是将没有生命的物体模拟成有生命的生物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。《毛线玉石》《与 Weissmannー起晚餐》</a:t>
            </a:r>
            <a:endParaRPr lang="zh-CN" altLang="en-US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054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30" y="2717800"/>
            <a:ext cx="4074160" cy="3222625"/>
          </a:xfrm>
          <a:prstGeom prst="rect">
            <a:avLst/>
          </a:prstGeom>
        </p:spPr>
      </p:pic>
      <p:pic>
        <p:nvPicPr>
          <p:cNvPr id="5" name="图片 4" descr="QQ图片20211023105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717800"/>
            <a:ext cx="4399280" cy="322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立体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真人动画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30960"/>
            <a:ext cx="90341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艺术特点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演员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表演某种姿势，拍摄完之后再表演另一种姿势，当这些静止姿态被组合在一起播放时，会产生怪异、虚幻的效果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。时常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被用来表现幽默或是荒谬的情节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真人动画《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邻居》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104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770" y="3032125"/>
            <a:ext cx="3728085" cy="2777490"/>
          </a:xfrm>
          <a:prstGeom prst="rect">
            <a:avLst/>
          </a:prstGeom>
        </p:spPr>
      </p:pic>
      <p:pic>
        <p:nvPicPr>
          <p:cNvPr id="5" name="图片 4" descr="QQ图片202110231104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070" y="3041650"/>
            <a:ext cx="3709670" cy="2767965"/>
          </a:xfrm>
          <a:prstGeom prst="rect">
            <a:avLst/>
          </a:prstGeom>
        </p:spPr>
      </p:pic>
      <p:pic>
        <p:nvPicPr>
          <p:cNvPr id="6" name="图片 5" descr="QQ图片202110231104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5" y="3032125"/>
            <a:ext cx="3689985" cy="277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立体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真人动画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4730" y="1294765"/>
            <a:ext cx="1050671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大致制作工序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真人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动画的“材料”是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人；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拍摄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时要注意姿势的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维持；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室外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拍，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光线的改变在镜头中会很显眼，除了选择好天气外，同一个镜头要集中时间拍完，避免图像中的光线有太大的差异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邻居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105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50" y="3051175"/>
            <a:ext cx="3596640" cy="2694940"/>
          </a:xfrm>
          <a:prstGeom prst="rect">
            <a:avLst/>
          </a:prstGeom>
        </p:spPr>
      </p:pic>
      <p:pic>
        <p:nvPicPr>
          <p:cNvPr id="5" name="图片 4" descr="QQ图片202110231105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05" y="3053080"/>
            <a:ext cx="3615690" cy="2708910"/>
          </a:xfrm>
          <a:prstGeom prst="rect">
            <a:avLst/>
          </a:prstGeom>
        </p:spPr>
      </p:pic>
      <p:pic>
        <p:nvPicPr>
          <p:cNvPr id="6" name="图片 5" descr="QQ图片202110231105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" y="3053715"/>
            <a:ext cx="3611880" cy="2712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二维电脑动画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30960"/>
            <a:ext cx="90341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特点</a:t>
            </a:r>
            <a:r>
              <a:rPr lang="en-US" altLang="zh-CN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由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电脑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来协助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生成影像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的二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动画，利用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电脑自动运算出两个关键帧之间的动作，也就是以电脑取代传统手绘动画中的中间动画部分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QQ图片202110231539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10" y="2657475"/>
            <a:ext cx="4777740" cy="3655695"/>
          </a:xfrm>
          <a:prstGeom prst="rect">
            <a:avLst/>
          </a:prstGeom>
        </p:spPr>
      </p:pic>
      <p:pic>
        <p:nvPicPr>
          <p:cNvPr id="6" name="图片 5" descr="QQ图片202110231539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35" y="2657475"/>
            <a:ext cx="5248275" cy="3639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二维电脑动画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221740"/>
            <a:ext cx="903414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大致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制作工序</a:t>
            </a:r>
            <a:r>
              <a:rPr lang="en-US" altLang="zh-CN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运用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Photoshop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软件制作单张画面，再通过</a:t>
            </a:r>
            <a:r>
              <a:rPr lang="en-US" altLang="zh-CN" sz="2000" dirty="0" err="1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AE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软件来剪辑与合成画面，然后生成二维动画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。可以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用全套的电脑二维动画及向量动画软件来制作，如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Flash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 dirty="0" err="1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Animo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 dirty="0" err="1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ToonBoom</a:t>
            </a:r>
            <a:r>
              <a:rPr lang="zh-CN" altLang="en-US" sz="2000" dirty="0" err="1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 dirty="0" err="1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en-US" altLang="zh-CN" sz="2000" dirty="0" err="1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oho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Flash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动画《处女作》；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Moho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动画《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柬》。</a:t>
            </a:r>
            <a:endParaRPr lang="zh-CN" altLang="en-US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547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965" y="2964180"/>
            <a:ext cx="5909945" cy="3333750"/>
          </a:xfrm>
          <a:prstGeom prst="rect">
            <a:avLst/>
          </a:prstGeom>
        </p:spPr>
      </p:pic>
      <p:pic>
        <p:nvPicPr>
          <p:cNvPr id="5" name="图片 4" descr="QQ图片202110231549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85" y="2964180"/>
            <a:ext cx="4221480" cy="3335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三维电脑动画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39520"/>
            <a:ext cx="1018984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特点</a:t>
            </a:r>
            <a:r>
              <a:rPr lang="en-US" altLang="zh-CN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三维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动画主要依赖电脑图像生成技术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叙事动画部分，角色表演追求二维动画般的夸张、趣味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而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在游戏动画和与真人实拍影像结合的部分，角色则偏向拟真效果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三维电脑动画发展期间，流行一种结合二维动画角色与三维电脑动画背景的制作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风格。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557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2979420"/>
            <a:ext cx="4392295" cy="3372485"/>
          </a:xfrm>
          <a:prstGeom prst="rect">
            <a:avLst/>
          </a:prstGeom>
        </p:spPr>
      </p:pic>
      <p:pic>
        <p:nvPicPr>
          <p:cNvPr id="5" name="图片 4" descr="QQ图片202110231556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15" y="2979420"/>
            <a:ext cx="3982085" cy="3373120"/>
          </a:xfrm>
          <a:prstGeom prst="rect">
            <a:avLst/>
          </a:prstGeom>
        </p:spPr>
      </p:pic>
      <p:pic>
        <p:nvPicPr>
          <p:cNvPr id="6" name="图片 5" descr="QQ图片202110231556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" y="2979420"/>
            <a:ext cx="2325370" cy="3373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动画分类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44681" y="1494142"/>
            <a:ext cx="9734670" cy="4381500"/>
            <a:chOff x="1119505" y="1870710"/>
            <a:chExt cx="9734670" cy="4381500"/>
          </a:xfrm>
        </p:grpSpPr>
        <p:sp>
          <p:nvSpPr>
            <p:cNvPr id="43" name="椭圆 42"/>
            <p:cNvSpPr/>
            <p:nvPr/>
          </p:nvSpPr>
          <p:spPr>
            <a:xfrm>
              <a:off x="2131695" y="1870710"/>
              <a:ext cx="1284605" cy="12846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138045" y="3401695"/>
              <a:ext cx="1284605" cy="1284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左大括号 48"/>
            <p:cNvSpPr/>
            <p:nvPr/>
          </p:nvSpPr>
          <p:spPr>
            <a:xfrm>
              <a:off x="1612265" y="2548890"/>
              <a:ext cx="323850" cy="2962275"/>
            </a:xfrm>
            <a:prstGeom prst="leftBrace">
              <a:avLst>
                <a:gd name="adj1" fmla="val 116359"/>
                <a:gd name="adj2" fmla="val 5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/>
            <a:p>
              <a:pPr algn="ctr" eaLnBrk="1" hangingPunct="1">
                <a:defRPr/>
              </a:pPr>
              <a:endPara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/>
              </a:endParaRPr>
            </a:p>
          </p:txBody>
        </p:sp>
        <p:sp>
          <p:nvSpPr>
            <p:cNvPr id="51" name="矩形 11"/>
            <p:cNvSpPr>
              <a:spLocks noChangeArrowheads="1"/>
            </p:cNvSpPr>
            <p:nvPr/>
          </p:nvSpPr>
          <p:spPr bwMode="auto">
            <a:xfrm>
              <a:off x="1119505" y="3613150"/>
              <a:ext cx="600075" cy="1002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动画分类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4" name="内容占位符 2"/>
            <p:cNvSpPr txBox="1"/>
            <p:nvPr/>
          </p:nvSpPr>
          <p:spPr bwMode="auto">
            <a:xfrm>
              <a:off x="3876674" y="1926590"/>
              <a:ext cx="6977501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平面</a:t>
              </a:r>
              <a:r>
                <a:rPr lang="zh-CN" altLang="en-US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动画 </a:t>
              </a:r>
              <a:r>
                <a:rPr lang="en-US" altLang="zh-CN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——</a:t>
              </a:r>
              <a:r>
                <a:rPr lang="zh-CN" altLang="en-US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（手</a:t>
              </a:r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绘动画、剪纸动画、沙</a:t>
              </a:r>
              <a:r>
                <a:rPr lang="zh-CN" altLang="en-US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动画</a:t>
              </a:r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zh-CN" altLang="en-US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玻璃动画）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5" name="内容占位符 2"/>
            <p:cNvSpPr txBox="1"/>
            <p:nvPr/>
          </p:nvSpPr>
          <p:spPr bwMode="auto">
            <a:xfrm>
              <a:off x="3876675" y="2218055"/>
              <a:ext cx="5811022" cy="2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立体</a:t>
              </a:r>
              <a:r>
                <a:rPr lang="zh-CN" altLang="en-US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动画 </a:t>
              </a:r>
              <a:r>
                <a:rPr lang="en-US" altLang="zh-CN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——</a:t>
              </a:r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（偶动画、实物动画、真人动画）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6" name="左大括号 55"/>
            <p:cNvSpPr/>
            <p:nvPr/>
          </p:nvSpPr>
          <p:spPr>
            <a:xfrm>
              <a:off x="3714750" y="2088515"/>
              <a:ext cx="161925" cy="864235"/>
            </a:xfrm>
            <a:prstGeom prst="leftBrace">
              <a:avLst>
                <a:gd name="adj1" fmla="val 116359"/>
                <a:gd name="adj2" fmla="val 5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57" name="内容占位符 2"/>
            <p:cNvSpPr txBox="1"/>
            <p:nvPr/>
          </p:nvSpPr>
          <p:spPr bwMode="auto">
            <a:xfrm>
              <a:off x="3876675" y="2520950"/>
              <a:ext cx="6557370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电脑</a:t>
              </a:r>
              <a:r>
                <a:rPr lang="zh-CN" altLang="en-US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动画 </a:t>
              </a:r>
              <a:r>
                <a:rPr lang="en-US" altLang="zh-CN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——</a:t>
              </a:r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（二维电脑动画、三维电脑动画、动作捕捉）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8" name="内容占位符 2"/>
            <p:cNvSpPr txBox="1"/>
            <p:nvPr/>
          </p:nvSpPr>
          <p:spPr bwMode="auto">
            <a:xfrm>
              <a:off x="3876675" y="2812415"/>
              <a:ext cx="6473344" cy="2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其他</a:t>
              </a:r>
              <a:r>
                <a:rPr lang="zh-CN" altLang="en-US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形式 </a:t>
              </a:r>
              <a:r>
                <a:rPr lang="en-US" altLang="zh-CN" sz="1800" b="1" dirty="0" smtClean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——</a:t>
              </a:r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（复合材料动画技术、逐格描绘动画技术）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0" name="内容占位符 2"/>
            <p:cNvSpPr txBox="1"/>
            <p:nvPr/>
          </p:nvSpPr>
          <p:spPr bwMode="auto">
            <a:xfrm>
              <a:off x="3925571" y="3561361"/>
              <a:ext cx="2113280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影院动画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1" name="内容占位符 2"/>
            <p:cNvSpPr txBox="1"/>
            <p:nvPr/>
          </p:nvSpPr>
          <p:spPr bwMode="auto">
            <a:xfrm>
              <a:off x="3925571" y="3852826"/>
              <a:ext cx="2113280" cy="2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电视动画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左大括号 61"/>
            <p:cNvSpPr/>
            <p:nvPr/>
          </p:nvSpPr>
          <p:spPr>
            <a:xfrm>
              <a:off x="3742056" y="3725826"/>
              <a:ext cx="161925" cy="613410"/>
            </a:xfrm>
            <a:prstGeom prst="leftBrace">
              <a:avLst>
                <a:gd name="adj1" fmla="val 116359"/>
                <a:gd name="adj2" fmla="val 5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3" name="内容占位符 2"/>
            <p:cNvSpPr txBox="1"/>
            <p:nvPr/>
          </p:nvSpPr>
          <p:spPr bwMode="auto">
            <a:xfrm>
              <a:off x="3925571" y="4155086"/>
              <a:ext cx="2113280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新媒体动画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2131695" y="4967605"/>
              <a:ext cx="1284605" cy="128460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内容占位符 2"/>
            <p:cNvSpPr txBox="1"/>
            <p:nvPr/>
          </p:nvSpPr>
          <p:spPr bwMode="auto">
            <a:xfrm>
              <a:off x="1711643" y="3737120"/>
              <a:ext cx="2114550" cy="45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按传播</a:t>
              </a:r>
              <a:r>
                <a:rPr lang="zh-CN" altLang="en-US" sz="18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途径</a:t>
              </a:r>
              <a:endParaRPr lang="en-US" altLang="zh-CN" sz="1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indent="0" algn="ctr"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分类</a:t>
              </a:r>
              <a:endPara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6" name="内容占位符 2"/>
            <p:cNvSpPr txBox="1"/>
            <p:nvPr/>
          </p:nvSpPr>
          <p:spPr bwMode="auto">
            <a:xfrm>
              <a:off x="1719580" y="5346628"/>
              <a:ext cx="2113280" cy="45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按创作</a:t>
              </a:r>
              <a:r>
                <a:rPr lang="zh-CN" altLang="en-US" sz="18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目的</a:t>
              </a:r>
              <a:endParaRPr lang="en-US" altLang="zh-CN" sz="1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indent="0" algn="ctr"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分类</a:t>
              </a:r>
              <a:endPara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7" name="内容占位符 2"/>
            <p:cNvSpPr txBox="1"/>
            <p:nvPr/>
          </p:nvSpPr>
          <p:spPr bwMode="auto">
            <a:xfrm>
              <a:off x="1711643" y="2214245"/>
              <a:ext cx="2113280" cy="45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按技术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形式</a:t>
              </a:r>
              <a:endParaRPr lang="en-US" altLang="zh-CN" sz="1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indent="0" algn="ctr">
                <a:buNone/>
              </a:pPr>
              <a:r>
                <a:rPr lang="zh-CN" altLang="en-US" sz="18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分类</a:t>
              </a:r>
              <a:endParaRPr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" name="内容占位符 2"/>
            <p:cNvSpPr txBox="1"/>
            <p:nvPr/>
          </p:nvSpPr>
          <p:spPr bwMode="auto">
            <a:xfrm>
              <a:off x="3898265" y="5318442"/>
              <a:ext cx="2113280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主流商业动画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" name="左大括号 33"/>
            <p:cNvSpPr/>
            <p:nvPr/>
          </p:nvSpPr>
          <p:spPr>
            <a:xfrm>
              <a:off x="3714750" y="5365360"/>
              <a:ext cx="161925" cy="613410"/>
            </a:xfrm>
            <a:prstGeom prst="leftBrace">
              <a:avLst>
                <a:gd name="adj1" fmla="val 116359"/>
                <a:gd name="adj2" fmla="val 5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35" name="内容占位符 2"/>
            <p:cNvSpPr txBox="1"/>
            <p:nvPr/>
          </p:nvSpPr>
          <p:spPr bwMode="auto">
            <a:xfrm>
              <a:off x="3898265" y="5642927"/>
              <a:ext cx="3184628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非主流艺术</a:t>
              </a:r>
              <a:r>
                <a:rPr lang="en-US" altLang="zh-CN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sz="1800" b="1" dirty="0">
                  <a:solidFill>
                    <a:srgbClr val="65AA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实验动画</a:t>
              </a:r>
              <a:endParaRPr lang="zh-CN" altLang="en-US" sz="1800" b="1" dirty="0">
                <a:solidFill>
                  <a:srgbClr val="65AA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三维电脑动画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30960"/>
            <a:ext cx="90341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大致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制作工序</a:t>
            </a:r>
            <a:r>
              <a:rPr lang="en-US" altLang="zh-CN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建模→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绑定→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3Layout→4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动画一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贴图→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特效一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灯光→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渲染→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合成等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609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30" y="2527935"/>
            <a:ext cx="5626100" cy="3252470"/>
          </a:xfrm>
          <a:prstGeom prst="rect">
            <a:avLst/>
          </a:prstGeom>
        </p:spPr>
      </p:pic>
      <p:pic>
        <p:nvPicPr>
          <p:cNvPr id="5" name="图片 4" descr="QQ图片202110231609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527935"/>
            <a:ext cx="5760085" cy="3251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三维电脑动画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2035" y="1157605"/>
            <a:ext cx="1009904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前景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与发展趋势</a:t>
            </a:r>
            <a:r>
              <a:rPr lang="en-US" altLang="zh-CN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程序化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、模拟、粒子运动、群体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动画这些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以三维软件制作出来的效果，如果要以关键帧的动画方式来制作，不仅耗时且无法达到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逼真的效果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拍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影片也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少不了电脑动画的辅助，利用电脑里的遮置或是蓝屏、绿屏的抠像功能，可以将两种素材合成在一起，是实拍影片结合电脑效果的基本技巧。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614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" y="3048635"/>
            <a:ext cx="5292090" cy="3284220"/>
          </a:xfrm>
          <a:prstGeom prst="rect">
            <a:avLst/>
          </a:prstGeom>
        </p:spPr>
      </p:pic>
      <p:pic>
        <p:nvPicPr>
          <p:cNvPr id="5" name="图片 4" descr="QQ图片202110231615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45" y="3048635"/>
            <a:ext cx="5442585" cy="3271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三维电脑动画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6815" y="1113155"/>
            <a:ext cx="1007237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真人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影片中加入动画制作的特效或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首先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是因为动画可以创造出实拍无法达到的效果。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再者是成本方面的考虑，由于演员、制景的价格持续高涨，许多制片人选择用动画制作来模拟实景，价格比较便宜，也符合环保要求，并且排除了人员调配的不确定性。</a:t>
            </a:r>
            <a:endParaRPr lang="en-US" alt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62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20" y="2512060"/>
            <a:ext cx="3529965" cy="1968500"/>
          </a:xfrm>
          <a:prstGeom prst="rect">
            <a:avLst/>
          </a:prstGeom>
        </p:spPr>
      </p:pic>
      <p:pic>
        <p:nvPicPr>
          <p:cNvPr id="5" name="图片 4" descr="QQ图片202110231627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35" y="4552315"/>
            <a:ext cx="4346575" cy="1967865"/>
          </a:xfrm>
          <a:prstGeom prst="rect">
            <a:avLst/>
          </a:prstGeom>
        </p:spPr>
      </p:pic>
      <p:pic>
        <p:nvPicPr>
          <p:cNvPr id="6" name="图片 5" descr="QQ图片202110231622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95" y="2512060"/>
            <a:ext cx="4599305" cy="1965325"/>
          </a:xfrm>
          <a:prstGeom prst="rect">
            <a:avLst/>
          </a:prstGeom>
        </p:spPr>
      </p:pic>
      <p:pic>
        <p:nvPicPr>
          <p:cNvPr id="7" name="图片 6" descr="QQ图片202110231621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60" y="4552315"/>
            <a:ext cx="3528695" cy="196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三维电脑动画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6170" y="1186180"/>
            <a:ext cx="102901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三维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技术除了应用在影视方面之外，也被广泛应用于设计、医学、建筑、雕刻等领域，成为具有辅助研究、虚拟、展示等多功能的技术工具。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src=http___n.sinaimg.cn_sinakd10120_0_w500h300_20200408_cb24-iryninw6249895.gif&amp;refer=http___n.sina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080" y="1982470"/>
            <a:ext cx="3613150" cy="2168525"/>
          </a:xfrm>
          <a:prstGeom prst="rect">
            <a:avLst/>
          </a:prstGeom>
        </p:spPr>
      </p:pic>
      <p:pic>
        <p:nvPicPr>
          <p:cNvPr id="5" name="图片 4" descr="QQ图片20211023163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" y="4214495"/>
            <a:ext cx="3884295" cy="2179955"/>
          </a:xfrm>
          <a:prstGeom prst="rect">
            <a:avLst/>
          </a:prstGeom>
        </p:spPr>
      </p:pic>
      <p:pic>
        <p:nvPicPr>
          <p:cNvPr id="6" name="图片 5" descr="QQ图片202110231633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30" y="1982470"/>
            <a:ext cx="3876040" cy="2168525"/>
          </a:xfrm>
          <a:prstGeom prst="rect">
            <a:avLst/>
          </a:prstGeom>
        </p:spPr>
      </p:pic>
      <p:pic>
        <p:nvPicPr>
          <p:cNvPr id="7" name="图片 6" descr="QQ图片202110261442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710" y="4240530"/>
            <a:ext cx="2702560" cy="2151380"/>
          </a:xfrm>
          <a:prstGeom prst="rect">
            <a:avLst/>
          </a:prstGeom>
        </p:spPr>
      </p:pic>
      <p:pic>
        <p:nvPicPr>
          <p:cNvPr id="8" name="图片 7" descr="QQ图片202110261443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925" y="4240530"/>
            <a:ext cx="2691130" cy="215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动作捕捉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019810"/>
            <a:ext cx="96526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运动物体的关键部位贴上一种叫做记号的特制光点跟踪器，动作系统将识别和追踪这些记号，摄影机则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将图像序列保存下来，经过电脑处理后得到三维空间坐标数据。动作捕捉技术可以应用在动画制作、动作分析、生物力学等领域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644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45" y="4557395"/>
            <a:ext cx="3645535" cy="1933575"/>
          </a:xfrm>
          <a:prstGeom prst="rect">
            <a:avLst/>
          </a:prstGeom>
        </p:spPr>
      </p:pic>
      <p:pic>
        <p:nvPicPr>
          <p:cNvPr id="6" name="图片 5" descr="QQ图片20211023164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85" y="2106930"/>
            <a:ext cx="3545205" cy="4384040"/>
          </a:xfrm>
          <a:prstGeom prst="rect">
            <a:avLst/>
          </a:prstGeom>
        </p:spPr>
      </p:pic>
      <p:pic>
        <p:nvPicPr>
          <p:cNvPr id="7" name="图片 6" descr="QQ图片202110231640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965" y="2106930"/>
            <a:ext cx="3409950" cy="235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动作捕捉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6005" y="1430655"/>
            <a:ext cx="1008062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詹姆斯・卡梅隆</a:t>
            </a:r>
            <a:r>
              <a:rPr lang="zh-CN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彼得・杰克逊两位导演在动作捕捉技术上作出了里程碑式的贡献</a:t>
            </a:r>
            <a:r>
              <a:rPr lang="zh-CN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罗伯特・泽米基斯使用动作捕捉技术来实现的电影作品包括</a:t>
            </a:r>
            <a:r>
              <a:rPr lang="en-US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极地特快</a:t>
            </a:r>
            <a:r>
              <a:rPr lang="en-US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》《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圣诞颂歌</a:t>
            </a:r>
            <a:r>
              <a:rPr lang="en-US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火星需要妈妈</a:t>
            </a:r>
            <a:r>
              <a:rPr lang="en-US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，上述作品都走在世界动作捕捉技术的前沿</a:t>
            </a:r>
            <a:r>
              <a:rPr lang="zh-CN" altLang="ja-JP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ja-JP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653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680" y="3037205"/>
            <a:ext cx="4382135" cy="2739390"/>
          </a:xfrm>
          <a:prstGeom prst="rect">
            <a:avLst/>
          </a:prstGeom>
        </p:spPr>
      </p:pic>
      <p:pic>
        <p:nvPicPr>
          <p:cNvPr id="5" name="图片 4" descr="QQ图片20211023165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30" y="3037205"/>
            <a:ext cx="2733675" cy="2738755"/>
          </a:xfrm>
          <a:prstGeom prst="rect">
            <a:avLst/>
          </a:prstGeom>
        </p:spPr>
      </p:pic>
      <p:pic>
        <p:nvPicPr>
          <p:cNvPr id="6" name="图片 5" descr="QQ图片202110231650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" y="3037205"/>
            <a:ext cx="3704590" cy="273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1.1.4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其他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形式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复合材料动画技术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090930"/>
            <a:ext cx="9488187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复合材料指的是两种或两种以上不同动画技巧之间的混合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拼贴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的报纸、海报配上真人表演，或是在电脑三维背景前，加入手绘的剪纸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图案。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黄色潜水艇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82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4401820"/>
            <a:ext cx="3442335" cy="2066290"/>
          </a:xfrm>
          <a:prstGeom prst="rect">
            <a:avLst/>
          </a:prstGeom>
        </p:spPr>
      </p:pic>
      <p:pic>
        <p:nvPicPr>
          <p:cNvPr id="5" name="图片 4" descr="QQ图片202110231822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20" y="2141855"/>
            <a:ext cx="3526155" cy="2134235"/>
          </a:xfrm>
          <a:prstGeom prst="rect">
            <a:avLst/>
          </a:prstGeom>
        </p:spPr>
      </p:pic>
      <p:pic>
        <p:nvPicPr>
          <p:cNvPr id="6" name="图片 5" descr="QQ图片202110231819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275" y="2145030"/>
            <a:ext cx="3442335" cy="2137410"/>
          </a:xfrm>
          <a:prstGeom prst="rect">
            <a:avLst/>
          </a:prstGeom>
        </p:spPr>
      </p:pic>
      <p:pic>
        <p:nvPicPr>
          <p:cNvPr id="7" name="图片 6" descr="QQ图片202110231823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920" y="4401820"/>
            <a:ext cx="3437255" cy="2066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1.1.4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其他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形式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逐格描绘动画技术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019810"/>
            <a:ext cx="903414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画师将动作录制下来，再逐格地描绘它的轮廓或细节。使用这种技术制作出来的动画动作完全拟真，因此常用描绘人类或是动物的动作，作为学习运动规律的自我训练。完成的片段也可以作为日后的参考资料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逐格描绘时，动画角色的动作表现还要考虑到他的身材比例、重量、影片风格等因素，作适当的夸张和变形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《墨水瓶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人》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朱诺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半梦半醒的人生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83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3079750"/>
            <a:ext cx="2285365" cy="3292475"/>
          </a:xfrm>
          <a:prstGeom prst="rect">
            <a:avLst/>
          </a:prstGeom>
        </p:spPr>
      </p:pic>
      <p:pic>
        <p:nvPicPr>
          <p:cNvPr id="5" name="图片 4" descr="QQ图片202110231837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935" y="4753610"/>
            <a:ext cx="3225165" cy="1618615"/>
          </a:xfrm>
          <a:prstGeom prst="rect">
            <a:avLst/>
          </a:prstGeom>
        </p:spPr>
      </p:pic>
      <p:pic>
        <p:nvPicPr>
          <p:cNvPr id="6" name="图片 5" descr="QQ图片202110231835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935" y="3079750"/>
            <a:ext cx="3173730" cy="1577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844415" y="1076960"/>
            <a:ext cx="2469515" cy="2324735"/>
            <a:chOff x="7949" y="1421"/>
            <a:chExt cx="3256" cy="3065"/>
          </a:xfrm>
        </p:grpSpPr>
        <p:sp>
          <p:nvSpPr>
            <p:cNvPr id="5" name="椭圆 4"/>
            <p:cNvSpPr/>
            <p:nvPr/>
          </p:nvSpPr>
          <p:spPr>
            <a:xfrm>
              <a:off x="8210" y="1421"/>
              <a:ext cx="2777" cy="2777"/>
            </a:xfrm>
            <a:prstGeom prst="ellipse">
              <a:avLst/>
            </a:prstGeom>
            <a:solidFill>
              <a:srgbClr val="65AA8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 descr="西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49" y="2934"/>
              <a:ext cx="3256" cy="1552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231130" y="1474470"/>
            <a:ext cx="1730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1.2</a:t>
            </a:r>
            <a:endParaRPr lang="en-US" altLang="zh-CN" sz="3200" dirty="0">
              <a:solidFill>
                <a:schemeClr val="bg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7935" y="3637025"/>
            <a:ext cx="598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按传播途径分类</a:t>
            </a:r>
            <a:endParaRPr lang="zh-CN" altLang="en-US" sz="32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48580" y="4291232"/>
            <a:ext cx="459867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1.2.1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影院动画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1.2.2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电视动画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1.2.3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新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媒体动画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8" grpId="3"/>
      <p:bldP spid="11" grpId="0"/>
      <p:bldP spid="27" grpId="0" bldLvl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1.2.1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影院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7400" y="1212215"/>
            <a:ext cx="1061783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影院动画是动画中备受瞩目的动画形式，通常按照电影剧本方式编写故事。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动画早期发展之初，电视尚未被发明，影院成为唯一的传播途径，例如中国早期的经典作品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三个和尚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牧笛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以及迪土尼早期动画短片，专门在影院正片开始之前播放。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现今，动画电影则与电影的时间类似，为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90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分钟至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120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分钟左右，可以说是以动画技巧制作而成的电影。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846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605" y="2970530"/>
            <a:ext cx="4750435" cy="3427730"/>
          </a:xfrm>
          <a:prstGeom prst="rect">
            <a:avLst/>
          </a:prstGeom>
        </p:spPr>
      </p:pic>
      <p:pic>
        <p:nvPicPr>
          <p:cNvPr id="5" name="图片 4" descr="QQ图片202110231845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30" y="2970530"/>
            <a:ext cx="3924935" cy="343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844415" y="1076960"/>
            <a:ext cx="2469515" cy="2324735"/>
            <a:chOff x="7949" y="1421"/>
            <a:chExt cx="3256" cy="3065"/>
          </a:xfrm>
        </p:grpSpPr>
        <p:sp>
          <p:nvSpPr>
            <p:cNvPr id="5" name="椭圆 4"/>
            <p:cNvSpPr/>
            <p:nvPr/>
          </p:nvSpPr>
          <p:spPr>
            <a:xfrm>
              <a:off x="8210" y="1421"/>
              <a:ext cx="2777" cy="2777"/>
            </a:xfrm>
            <a:prstGeom prst="ellipse">
              <a:avLst/>
            </a:prstGeom>
            <a:solidFill>
              <a:srgbClr val="65AA8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 descr="西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49" y="2934"/>
              <a:ext cx="3256" cy="1552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231130" y="1474470"/>
            <a:ext cx="1730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1.1</a:t>
            </a:r>
            <a:endParaRPr lang="en-US" altLang="zh-CN" sz="3200" dirty="0">
              <a:solidFill>
                <a:schemeClr val="bg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7935" y="3637025"/>
            <a:ext cx="598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按技术形式分类</a:t>
            </a:r>
            <a:endParaRPr lang="zh-CN" altLang="en-US" sz="32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48580" y="4107432"/>
            <a:ext cx="45986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1.1.2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立体动画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1.1.3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电脑动画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1.1.4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其他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形式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8" grpId="3"/>
      <p:bldP spid="11" grpId="0"/>
      <p:bldP spid="27" grpId="0" bldLvl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1.2.1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影院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3780" y="1330960"/>
            <a:ext cx="1015301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动画电影的创作构成一般包含四个方面：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主题和内容、叙事结构、画面构成和声音构成。叙事结构类似于传统戏剧，具有明确的因果关系、鲜明的角色性格、完整的叙事结构，以冲突引领剧情前进，最终以解决冲突作为结束。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85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" y="2743835"/>
            <a:ext cx="5048885" cy="3162300"/>
          </a:xfrm>
          <a:prstGeom prst="rect">
            <a:avLst/>
          </a:prstGeom>
        </p:spPr>
      </p:pic>
      <p:pic>
        <p:nvPicPr>
          <p:cNvPr id="5" name="图片 4" descr="QQ图片20211023185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95" y="2744470"/>
            <a:ext cx="5619115" cy="315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1.2.1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影院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1850" y="1531620"/>
            <a:ext cx="534860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视觉要求：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精致的画面与细腻的角色动作表演，是观众对于影院动画片视觉上的基本要求。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858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05" y="3189605"/>
            <a:ext cx="4987925" cy="3110230"/>
          </a:xfrm>
          <a:prstGeom prst="rect">
            <a:avLst/>
          </a:prstGeom>
        </p:spPr>
      </p:pic>
      <p:pic>
        <p:nvPicPr>
          <p:cNvPr id="5" name="图片 4" descr="QQ图片202110231858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3189605"/>
            <a:ext cx="5556250" cy="3109595"/>
          </a:xfrm>
          <a:prstGeom prst="rect">
            <a:avLst/>
          </a:prstGeom>
        </p:spPr>
      </p:pic>
      <p:pic>
        <p:nvPicPr>
          <p:cNvPr id="6" name="图片 5" descr="QQ图片202110261557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05" y="431800"/>
            <a:ext cx="3560445" cy="2668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1.2.1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影院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4755" y="1230630"/>
            <a:ext cx="1000887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镜头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语言与音乐设计：</a:t>
            </a:r>
            <a:endParaRPr lang="zh-CN" altLang="en-US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动画电影在镜头语言方面类似于电影，包含丰富的镜头运动、多变化的景別、多层次的色彩与灯光、严谨的场面调度、规范的运动轴线等。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在音乐设计方面，动画电影讲求全片有统一的风格，并且在不干扰剧情发展前提下，达到烘托气氛、渲染情感的目的。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timg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5160" y="3104515"/>
            <a:ext cx="5165725" cy="3057525"/>
          </a:xfrm>
          <a:prstGeom prst="rect">
            <a:avLst/>
          </a:prstGeom>
        </p:spPr>
      </p:pic>
      <p:pic>
        <p:nvPicPr>
          <p:cNvPr id="5" name="图片 4" descr="timg (1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0020" y="3104515"/>
            <a:ext cx="4076700" cy="305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1.2.1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影院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94765"/>
            <a:ext cx="972629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成本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与周期：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动画电影的影片长度在一个半小时以上，这决定了动画电影的制作成本高、周期长等特点。一部二维动画电影通常需要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2-6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年的制作周期，三维动画电影则至少需要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年时间。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完整的故事、紧凑的情节、精致的画面、细腻的角色动作、优秀的音乐音效等，仍然是动画电影不可或缺的组成元素。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940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" y="3024505"/>
            <a:ext cx="4610100" cy="3267075"/>
          </a:xfrm>
          <a:prstGeom prst="rect">
            <a:avLst/>
          </a:prstGeom>
        </p:spPr>
      </p:pic>
      <p:pic>
        <p:nvPicPr>
          <p:cNvPr id="5" name="图片 4" descr="QQ图片20211023194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3024505"/>
            <a:ext cx="4911725" cy="327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电视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30960"/>
            <a:ext cx="903414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艺术特点：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电视上播放的动画片，必须在短时间内吸引观众的注意，而且每次播出的时间不能太长，以“少量多餐”的原理分散在每一天播出，这样能让观众容易集中精神观看并且留下记忆。为了在电视上播放制作的动画片，一般称为“电视动画系列片”，插出时间有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分钟、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11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分钟、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22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分钟几种规格。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src=http___5b0988e595225.cdn.sohucs.com_images_20180823_8e0df2d1f7a747f5894f4f47214b9924.gif&amp;refer=http___5b0988e595225.cdn.sohu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115" y="2931160"/>
            <a:ext cx="5511165" cy="3181350"/>
          </a:xfrm>
          <a:prstGeom prst="rect">
            <a:avLst/>
          </a:prstGeom>
        </p:spPr>
      </p:pic>
      <p:pic>
        <p:nvPicPr>
          <p:cNvPr id="5" name="图片 4" descr="QQ图片202110231949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" y="2931160"/>
            <a:ext cx="4819650" cy="3181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电视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1085" y="1330960"/>
            <a:ext cx="1029017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视动画系列片的剧情构思要紧凑、流畅，重视剧情的“可拓展性”和“灵活性”，类似连载小说或是连载漫画，剧情可以沿着某条线索无限延伸，并随着观众的反映而作出变化，每一集情节有所连贯又各自独立，吸引观众每天持续观赏，同时让新加入的观众无须从头观看就能理解剧情。电视动画系列片通常没有复杂的摄影机运动，重点放在表现镜头内角色的动作上，人物性格设定较为鲜明、简单，利于观众的分辨和记忆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1955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" y="3272155"/>
            <a:ext cx="2969895" cy="2308860"/>
          </a:xfrm>
          <a:prstGeom prst="rect">
            <a:avLst/>
          </a:prstGeom>
        </p:spPr>
      </p:pic>
      <p:pic>
        <p:nvPicPr>
          <p:cNvPr id="6" name="图片 5" descr="QQ图片202110231957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5" y="3272155"/>
            <a:ext cx="4120515" cy="2302510"/>
          </a:xfrm>
          <a:prstGeom prst="rect">
            <a:avLst/>
          </a:prstGeom>
        </p:spPr>
      </p:pic>
      <p:pic>
        <p:nvPicPr>
          <p:cNvPr id="8" name="图片 7" descr="QQ图片202110232002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605" y="3272155"/>
            <a:ext cx="3944620" cy="2304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电视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0910" y="1058545"/>
            <a:ext cx="1099121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叙事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结构：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讲述固定角色在特定空间发生的故事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猫和老鼠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喜羊羊与灰太狼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以有特色的人物性格为主线发展剧情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辛普森家庭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海绵宝宝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从特定的职业或兴趣爱好出发描述某一人群的生活片段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名侦探柯南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棋魂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用虚拟的时空与假定的超能力来构思故事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海贼王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火影忍者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QQ图片202110231954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75" y="4607560"/>
            <a:ext cx="1983740" cy="1817370"/>
          </a:xfrm>
          <a:prstGeom prst="rect">
            <a:avLst/>
          </a:prstGeom>
        </p:spPr>
      </p:pic>
      <p:pic>
        <p:nvPicPr>
          <p:cNvPr id="7" name="图片 6" descr="QQ图片202110231959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" y="4595495"/>
            <a:ext cx="2091690" cy="1817370"/>
          </a:xfrm>
          <a:prstGeom prst="rect">
            <a:avLst/>
          </a:prstGeom>
        </p:spPr>
      </p:pic>
      <p:pic>
        <p:nvPicPr>
          <p:cNvPr id="3" name="图片 2" descr="QQ图片202110232000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" y="2410460"/>
            <a:ext cx="1307465" cy="2011680"/>
          </a:xfrm>
          <a:prstGeom prst="rect">
            <a:avLst/>
          </a:prstGeom>
        </p:spPr>
      </p:pic>
      <p:pic>
        <p:nvPicPr>
          <p:cNvPr id="6" name="图片 5" descr="QQ图片202110232004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95" y="2418080"/>
            <a:ext cx="1623695" cy="2028825"/>
          </a:xfrm>
          <a:prstGeom prst="rect">
            <a:avLst/>
          </a:prstGeom>
        </p:spPr>
      </p:pic>
      <p:pic>
        <p:nvPicPr>
          <p:cNvPr id="8" name="图片 7" descr="QQ图片202110232006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960" y="2425700"/>
            <a:ext cx="2047875" cy="2033270"/>
          </a:xfrm>
          <a:prstGeom prst="rect">
            <a:avLst/>
          </a:prstGeom>
        </p:spPr>
      </p:pic>
      <p:pic>
        <p:nvPicPr>
          <p:cNvPr id="10" name="图片 9" descr="QQ图片202110232007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765" y="4607560"/>
            <a:ext cx="2602230" cy="1805305"/>
          </a:xfrm>
          <a:prstGeom prst="rect">
            <a:avLst/>
          </a:prstGeom>
        </p:spPr>
      </p:pic>
      <p:pic>
        <p:nvPicPr>
          <p:cNvPr id="11" name="图片 10" descr="QQ图片202110232009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5840" y="4607560"/>
            <a:ext cx="2894965" cy="1805305"/>
          </a:xfrm>
          <a:prstGeom prst="rect">
            <a:avLst/>
          </a:prstGeom>
        </p:spPr>
      </p:pic>
      <p:pic>
        <p:nvPicPr>
          <p:cNvPr id="12" name="图片 11" descr="QQ图片202110232008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7720" y="2427605"/>
            <a:ext cx="3273425" cy="20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电视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33170" y="1330960"/>
            <a:ext cx="992695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制作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方式：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有限动画”，成本低生产效率高的商业动画制作。以商业目的作为考量，使用有限的技术和时间来制作动画，减低制作成本，在电视动画系列片中，内容和剧本比绘画技巧重要，顺畅的节奏与热闹的声光效果比精美的画面更加吸引观众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202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65" y="2656840"/>
            <a:ext cx="4454525" cy="3303905"/>
          </a:xfrm>
          <a:prstGeom prst="rect">
            <a:avLst/>
          </a:prstGeom>
        </p:spPr>
      </p:pic>
      <p:pic>
        <p:nvPicPr>
          <p:cNvPr id="5" name="图片 4" descr="QQ图片2021102320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40" y="2656840"/>
            <a:ext cx="5913755" cy="330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电视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14425" y="1115060"/>
            <a:ext cx="1015428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收入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来源：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电视动画系列片主要收入来源于后续的海外授权和衍生产品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有些电视动画系列片在长期播出、建立了高知名度与收视率之后会被制作成动画电影；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其他在电视上播放的动画形式还包括商业广告、节目片头、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MV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动画等。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2024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80" y="4355465"/>
            <a:ext cx="2350135" cy="2056130"/>
          </a:xfrm>
          <a:prstGeom prst="rect">
            <a:avLst/>
          </a:prstGeom>
        </p:spPr>
      </p:pic>
      <p:pic>
        <p:nvPicPr>
          <p:cNvPr id="5" name="图片 4" descr="QQ图片202110232023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95" y="2296160"/>
            <a:ext cx="3190240" cy="1966595"/>
          </a:xfrm>
          <a:prstGeom prst="rect">
            <a:avLst/>
          </a:prstGeom>
        </p:spPr>
      </p:pic>
      <p:pic>
        <p:nvPicPr>
          <p:cNvPr id="6" name="图片 5" descr="QQ图片202110232026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730" y="2296160"/>
            <a:ext cx="1987550" cy="1966595"/>
          </a:xfrm>
          <a:prstGeom prst="rect">
            <a:avLst/>
          </a:prstGeom>
        </p:spPr>
      </p:pic>
      <p:pic>
        <p:nvPicPr>
          <p:cNvPr id="7" name="图片 6" descr="QQ图片202110232025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730" y="4355465"/>
            <a:ext cx="1918970" cy="2040255"/>
          </a:xfrm>
          <a:prstGeom prst="rect">
            <a:avLst/>
          </a:prstGeom>
        </p:spPr>
      </p:pic>
      <p:pic>
        <p:nvPicPr>
          <p:cNvPr id="8" name="图片 7" descr="QQ图片202110232028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380" y="2296160"/>
            <a:ext cx="2711450" cy="1965960"/>
          </a:xfrm>
          <a:prstGeom prst="rect">
            <a:avLst/>
          </a:prstGeom>
        </p:spPr>
      </p:pic>
      <p:pic>
        <p:nvPicPr>
          <p:cNvPr id="10" name="图片 9" descr="QQ图片202110232028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380" y="4355465"/>
            <a:ext cx="2539365" cy="201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新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媒体动画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30960"/>
            <a:ext cx="903414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新媒体动画特点：方便性、及时性、互动性、综合性。</a:t>
            </a:r>
            <a:endParaRPr lang="zh-CN" altLang="en-US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网络动画与快速发展的移动设备上网的技术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相得益彰。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动画作为一种内容产业，其需求量也会因为网络的广泛普及而大幅增加。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2050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05" y="2791460"/>
            <a:ext cx="5187315" cy="2890520"/>
          </a:xfrm>
          <a:prstGeom prst="rect">
            <a:avLst/>
          </a:prstGeom>
        </p:spPr>
      </p:pic>
      <p:pic>
        <p:nvPicPr>
          <p:cNvPr id="5" name="图片 4" descr="QQ图片20211023205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" y="2791460"/>
            <a:ext cx="5187950" cy="288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手绘动画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5565" y="1685925"/>
            <a:ext cx="487045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</a:t>
            </a:r>
            <a:r>
              <a:rPr lang="ja-JP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特点</a:t>
            </a:r>
            <a:r>
              <a:rPr lang="ja-JP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ja-JP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ja-JP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图画绘制在纸上是动画最原始的</a:t>
            </a:r>
            <a:r>
              <a:rPr lang="ja-JP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形式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ja-JP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后来</a:t>
            </a:r>
            <a:r>
              <a:rPr lang="ja-JP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赛璐路片上分层绘制</a:t>
            </a:r>
            <a:r>
              <a:rPr lang="ja-JP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图案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170922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20" y="3474720"/>
            <a:ext cx="4329430" cy="2904490"/>
          </a:xfrm>
          <a:prstGeom prst="rect">
            <a:avLst/>
          </a:prstGeom>
        </p:spPr>
      </p:pic>
      <p:pic>
        <p:nvPicPr>
          <p:cNvPr id="10" name="图片 9" descr="QQ图片202110101956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230" y="3475355"/>
            <a:ext cx="3914140" cy="2903855"/>
          </a:xfrm>
          <a:prstGeom prst="rect">
            <a:avLst/>
          </a:prstGeom>
        </p:spPr>
      </p:pic>
      <p:pic>
        <p:nvPicPr>
          <p:cNvPr id="5" name="图片 4" descr="QQ图片202110102016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30" y="621030"/>
            <a:ext cx="5333365" cy="267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新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媒体动画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44470" y="1194435"/>
            <a:ext cx="71735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动画互动性：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网络动画、网络电视、网络游戏。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32053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20" y="4076700"/>
            <a:ext cx="4006215" cy="2242185"/>
          </a:xfrm>
          <a:prstGeom prst="rect">
            <a:avLst/>
          </a:prstGeom>
        </p:spPr>
      </p:pic>
      <p:pic>
        <p:nvPicPr>
          <p:cNvPr id="5" name="图片 4" descr="QQ图片202110232055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0" y="4076700"/>
            <a:ext cx="4020185" cy="2249805"/>
          </a:xfrm>
          <a:prstGeom prst="rect">
            <a:avLst/>
          </a:prstGeom>
        </p:spPr>
      </p:pic>
      <p:pic>
        <p:nvPicPr>
          <p:cNvPr id="6" name="图片 5" descr="QQ图片202110232055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40" y="1887855"/>
            <a:ext cx="3568700" cy="2073910"/>
          </a:xfrm>
          <a:prstGeom prst="rect">
            <a:avLst/>
          </a:prstGeom>
        </p:spPr>
      </p:pic>
      <p:pic>
        <p:nvPicPr>
          <p:cNvPr id="8" name="图片 7" descr="QQ图片202110232058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195" y="1880235"/>
            <a:ext cx="2898140" cy="2101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新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媒体动画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7585" y="1023620"/>
            <a:ext cx="1061720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传播、娱乐的工具：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手机、平板电脑、游戏机、智慧型家电、互动通讯设备，都以动画技术来制作操作界面和虚拟动效；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建筑物的外墙、公共场所、娱乐场所、交通工具等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增设的屏幕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让现代人的生活成为名副其实的图像时代。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微信图片_20211023211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2409190"/>
            <a:ext cx="1865630" cy="4045585"/>
          </a:xfrm>
          <a:prstGeom prst="rect">
            <a:avLst/>
          </a:prstGeom>
        </p:spPr>
      </p:pic>
      <p:pic>
        <p:nvPicPr>
          <p:cNvPr id="5" name="图片 4" descr="微信图片_20211023211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110" y="2409190"/>
            <a:ext cx="1865630" cy="4045585"/>
          </a:xfrm>
          <a:prstGeom prst="rect">
            <a:avLst/>
          </a:prstGeom>
        </p:spPr>
      </p:pic>
      <p:pic>
        <p:nvPicPr>
          <p:cNvPr id="6" name="图片 5" descr="QQ图片202110232114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135" y="2409190"/>
            <a:ext cx="5725795" cy="4045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1.2.3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新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媒体动画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1705" y="1330960"/>
            <a:ext cx="1060069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表达思想的工具：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除了作为传播、娱乐的工具之外，动画作为一种表达思想的工具，被广泛地应用在各种装置艺术展、影像展、博物馆展览会中。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2010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年的上海世博会，多个场馆皆以新媒体技术来展示各国的文化特色。</a:t>
            </a:r>
            <a:endParaRPr lang="en-US" alt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微信图片_202110232124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689860"/>
            <a:ext cx="4456430" cy="3143885"/>
          </a:xfrm>
          <a:prstGeom prst="rect">
            <a:avLst/>
          </a:prstGeom>
        </p:spPr>
      </p:pic>
      <p:pic>
        <p:nvPicPr>
          <p:cNvPr id="5" name="图片 4" descr="微信图片_202110232120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90" y="2689860"/>
            <a:ext cx="6198235" cy="314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844415" y="1076960"/>
            <a:ext cx="2469515" cy="2324735"/>
            <a:chOff x="7949" y="1421"/>
            <a:chExt cx="3256" cy="3065"/>
          </a:xfrm>
        </p:grpSpPr>
        <p:sp>
          <p:nvSpPr>
            <p:cNvPr id="5" name="椭圆 4"/>
            <p:cNvSpPr/>
            <p:nvPr/>
          </p:nvSpPr>
          <p:spPr>
            <a:xfrm>
              <a:off x="8210" y="1421"/>
              <a:ext cx="2777" cy="2777"/>
            </a:xfrm>
            <a:prstGeom prst="ellipse">
              <a:avLst/>
            </a:prstGeom>
            <a:solidFill>
              <a:srgbClr val="65AA8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 descr="西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49" y="2934"/>
              <a:ext cx="3256" cy="1552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231130" y="1474470"/>
            <a:ext cx="1730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1.3</a:t>
            </a:r>
            <a:endParaRPr lang="en-US" altLang="zh-CN" sz="3200" dirty="0">
              <a:solidFill>
                <a:schemeClr val="bg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7935" y="3807610"/>
            <a:ext cx="598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按创作目的分类</a:t>
            </a:r>
            <a:endParaRPr lang="zh-CN" altLang="en-US" sz="32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82820" y="4684445"/>
            <a:ext cx="45986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1.3.1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商业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1.3.2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非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主流艺术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实验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8" grpId="3"/>
      <p:bldP spid="11" grpId="0"/>
      <p:bldP spid="27" grpId="0" bldLvl="0" animBg="1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1.3.1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商业动画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3645" y="1121410"/>
            <a:ext cx="1013587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受市场的牵制：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迪斯尼叙述他对动画的期待是“使全世界的观众在动画片中得到欢笑”时，迪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斯尼的动画创作方向就不可避免地逐新走向主流商业道路。要符合大部分观众的喜好，代表影片从形式到风格、从故事情节到思想内函，都要变得较为中庸、简单，不能存在过于个人化的观点或是叙事手法。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102024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35" y="2601595"/>
            <a:ext cx="3631565" cy="3766185"/>
          </a:xfrm>
          <a:prstGeom prst="rect">
            <a:avLst/>
          </a:prstGeom>
        </p:spPr>
      </p:pic>
      <p:pic>
        <p:nvPicPr>
          <p:cNvPr id="5" name="图片 4" descr="QQ图片20211012140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330" y="2601595"/>
            <a:ext cx="5675630" cy="3766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1.3.1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商业动画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7760" y="1239520"/>
            <a:ext cx="1034478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“主流商业动画”从构思、设计、制作到发行都受到市场的牵制，没有太多个人化创作的空间，影片在经过程序化的商业运作后得到经济效益，制片方再将利润用于下一部影片的投资，如此周而复始地循环。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1941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年迪斯尼员工大罢工事件，1943年建立了UPA美国联合制片公司。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4102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3003550"/>
            <a:ext cx="4088765" cy="2989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1.3.1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商业动画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9950" y="1221105"/>
            <a:ext cx="1057211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的牵制，指的是影片需要符合广大观众的爱好，而观众是善变的，因此时刻观察社会动向、调查大众的需求，是在商业动画片的前期策划阶段就必须做的工作，在了解现实情况的基础之上才能进而创造时代潮流，符合主流思想的，才能得到最多数观众的认同，也才能保证影片的票房收入，因此观察商业动画的故事情节，可以了解影片制作当时社会普遍的意识形态与价值观。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冰河世纪》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220" name="图片 2" descr="QQ图片20180517094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5" y="3053080"/>
            <a:ext cx="5729605" cy="301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QQ图片20211024104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25" y="3053080"/>
            <a:ext cx="4874260" cy="301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1.3.1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商业动画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8815" y="1330960"/>
            <a:ext cx="1094549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大众艺术：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一个成功的商业动画片不一定代表影片没有艺术性，它是“大众艺术”，目的是说一个好的故事，让人们感受喜怒哀乐与视听刺激，在影片的背后是一群优秀的艺术家们组成的团队。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在宫崎骏、大友克洋、押井守、今敏等导演的带领之下开辟了一条与众不同的道路，他们不主张表现角色动作的夸张、弹性，而是深入角色内心探求更深的情感，追求细腻、写实的绘制效果，在视听语言的运用上，多向写实风格的电影借鉴，成为世界动画的一道独特的风景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4105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20" y="3345815"/>
            <a:ext cx="5611495" cy="3035935"/>
          </a:xfrm>
          <a:prstGeom prst="rect">
            <a:avLst/>
          </a:prstGeom>
        </p:spPr>
      </p:pic>
      <p:pic>
        <p:nvPicPr>
          <p:cNvPr id="5" name="图片 4" descr="QQ图片20211024105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" y="3345815"/>
            <a:ext cx="5476240" cy="3035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非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主流艺术</a:t>
            </a:r>
            <a:r>
              <a:rPr lang="en-US" altLang="zh-CN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/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实验动画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4730" y="1258570"/>
            <a:ext cx="98171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个性化、原创性：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动画从发展之初就开始分化并逐渐向两个截然不同的方向发展，其中艺术动画着重于表现创作者个性化的思想、美学观念，在表现形式与视听语言方面，更是具有先锋的实验作用。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4110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2476500"/>
            <a:ext cx="5530850" cy="3635375"/>
          </a:xfrm>
          <a:prstGeom prst="rect">
            <a:avLst/>
          </a:prstGeom>
        </p:spPr>
      </p:pic>
      <p:pic>
        <p:nvPicPr>
          <p:cNvPr id="5" name="图片 4" descr="QQ图片202110241106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70" y="2476500"/>
            <a:ext cx="5088890" cy="363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非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主流艺术</a:t>
            </a:r>
            <a:r>
              <a:rPr lang="en-US" altLang="zh-CN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/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实验动画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3475" y="1485900"/>
            <a:ext cx="992568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制作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过程灵活：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艺术动画的长度一般在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30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分钟以内。许多作品是由一人独立完成，即使不止一人参与制作，主要创作者也会亲自参与制作的各个阶段。这种方式能保证创作者对作品把握全盘的控制力，并保持创作时的自由意志。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41109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" y="2884170"/>
            <a:ext cx="5835015" cy="3237230"/>
          </a:xfrm>
          <a:prstGeom prst="rect">
            <a:avLst/>
          </a:prstGeom>
        </p:spPr>
      </p:pic>
      <p:pic>
        <p:nvPicPr>
          <p:cNvPr id="5" name="图片 4" descr="QQ图片20211024111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05" y="2884170"/>
            <a:ext cx="4996815" cy="3237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手绘动画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30960"/>
            <a:ext cx="99923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大致制作工序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电脑绘图技术发展成熟之前使用“赛璐珞片”一直是主要的技术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手段。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在纸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上绘制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拷贝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台的透光将图案照描到赛璐珞片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上色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背景并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置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胶片摄影机逐格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拍摄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3429" name="图片 103428" descr="C:\Documents and Settings\zx\桌面\未命名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65" y="2900680"/>
            <a:ext cx="4645660" cy="3280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669" name="图片 113668" descr="C:\Documents and Settings\zx\桌面\未命名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45" y="2901315"/>
            <a:ext cx="4631690" cy="3279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非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主流艺术</a:t>
            </a:r>
            <a:r>
              <a:rPr lang="en-US" altLang="zh-CN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/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实验动画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6010" y="1074420"/>
            <a:ext cx="9998710" cy="501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传播方式：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动画作为一种表达思想内容的载体，经由影展在世界各地传播、观众可以从中感受创作者对于人生独到的省思、情感，也可以观察动画最新的技术发展形式。艺术动画的价值在于其“个人化”、“原创性”。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国际十大动画电影节</a:t>
            </a:r>
            <a:endParaRPr lang="zh-CN" altLang="en-US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法国昂西国际动漫电影节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克罗地亚萨格勒布动漫电影节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加拿大渥太华国际动漫电影节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德国斯图加特动漫电影节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荷兰动漫电影节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日本广岛国际动漫电影节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巴西Anima Mundi动漫电影节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瑞士Fantoche国际动漫电影节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西班牙Animac动漫电影节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捷克Anifilm动漫电影节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41119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10" y="1837690"/>
            <a:ext cx="2941320" cy="1661160"/>
          </a:xfrm>
          <a:prstGeom prst="rect">
            <a:avLst/>
          </a:prstGeom>
        </p:spPr>
      </p:pic>
      <p:pic>
        <p:nvPicPr>
          <p:cNvPr id="5" name="图片 4" descr="QQ图片202110241118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10" y="4881245"/>
            <a:ext cx="2958465" cy="1660525"/>
          </a:xfrm>
          <a:prstGeom prst="rect">
            <a:avLst/>
          </a:prstGeom>
        </p:spPr>
      </p:pic>
      <p:pic>
        <p:nvPicPr>
          <p:cNvPr id="6" name="图片 5" descr="QQ图片202110241118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10" y="3503295"/>
            <a:ext cx="2958465" cy="136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1.3.2 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非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主流艺术</a:t>
            </a:r>
            <a:r>
              <a:rPr lang="en-US" altLang="zh-CN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/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实验动画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34540" y="1575435"/>
            <a:ext cx="373253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《回忆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积木小屋》</a:t>
            </a:r>
            <a:endParaRPr lang="zh-CN" altLang="en-US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 descr="QQ图片202110241542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3511550"/>
            <a:ext cx="4796790" cy="2973705"/>
          </a:xfrm>
          <a:prstGeom prst="rect">
            <a:avLst/>
          </a:prstGeom>
        </p:spPr>
      </p:pic>
      <p:pic>
        <p:nvPicPr>
          <p:cNvPr id="8" name="图片 7" descr="QQ图片20211024154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25" y="3511550"/>
            <a:ext cx="5313680" cy="2974340"/>
          </a:xfrm>
          <a:prstGeom prst="rect">
            <a:avLst/>
          </a:prstGeom>
        </p:spPr>
      </p:pic>
      <p:pic>
        <p:nvPicPr>
          <p:cNvPr id="9" name="图片 8" descr="src=http___n.sinaimg.cn_translate_w716h393_20171221_mrpT-fypvuqe7330893.gif&amp;refer=http___n.sina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60" y="454025"/>
            <a:ext cx="5313045" cy="2916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花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60000">
            <a:off x="9475470" y="4395470"/>
            <a:ext cx="3404235" cy="3443605"/>
          </a:xfrm>
          <a:prstGeom prst="rect">
            <a:avLst/>
          </a:prstGeom>
        </p:spPr>
      </p:pic>
      <p:pic>
        <p:nvPicPr>
          <p:cNvPr id="6" name="图片 5" descr="花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60000" flipH="1" flipV="1">
            <a:off x="-682625" y="-995045"/>
            <a:ext cx="3404235" cy="3443605"/>
          </a:xfrm>
          <a:prstGeom prst="rect">
            <a:avLst/>
          </a:prstGeom>
        </p:spPr>
      </p:pic>
      <p:pic>
        <p:nvPicPr>
          <p:cNvPr id="24" name="图片 23" descr="蝴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40" y="3977640"/>
            <a:ext cx="1156335" cy="1047750"/>
          </a:xfrm>
          <a:prstGeom prst="rect">
            <a:avLst/>
          </a:prstGeom>
        </p:spPr>
      </p:pic>
      <p:pic>
        <p:nvPicPr>
          <p:cNvPr id="25" name="图片 24" descr="小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03845" y="1485900"/>
            <a:ext cx="823595" cy="99250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571240" y="2230120"/>
            <a:ext cx="504952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谢谢您的观看</a:t>
            </a:r>
            <a:endParaRPr lang="zh-CN" altLang="en-US" sz="60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06825" y="3577590"/>
            <a:ext cx="4578350" cy="534670"/>
          </a:xfrm>
          <a:prstGeom prst="rect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rgbClr val="65AA81"/>
                </a:solidFill>
              </a:rPr>
              <a:t>Thank you for watching</a:t>
            </a:r>
            <a:endParaRPr lang="en-US" altLang="zh-CN" sz="3600">
              <a:solidFill>
                <a:srgbClr val="65AA8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2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/>
      <p:bldP spid="2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手绘动画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022350"/>
            <a:ext cx="999234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根据创作目的与作者的个人风格，许多影片通过特殊的绘画技巧来制作动画，例如中国的</a:t>
            </a:r>
            <a:r>
              <a:rPr lang="ja-JP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水墨动画片</a:t>
            </a:r>
            <a:r>
              <a:rPr lang="en-US" altLang="ja-JP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ja-JP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小蝌蚪找妈妈</a:t>
            </a:r>
            <a:r>
              <a:rPr lang="en-US" altLang="ja-JP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ja-JP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色铅笔动画</a:t>
            </a:r>
            <a:r>
              <a:rPr lang="en-US" altLang="ja-JP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ja-JP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摇椅</a:t>
            </a:r>
            <a:r>
              <a:rPr lang="en-US" altLang="ja-JP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ja-JP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蜡笔风格的</a:t>
            </a:r>
            <a:r>
              <a:rPr lang="en-US" altLang="ja-JP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ja-JP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青蛙的预言</a:t>
            </a:r>
            <a:r>
              <a:rPr lang="en-US" altLang="ja-JP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ja-JP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022085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5" y="2910205"/>
            <a:ext cx="3460750" cy="2613025"/>
          </a:xfrm>
          <a:prstGeom prst="rect">
            <a:avLst/>
          </a:prstGeom>
        </p:spPr>
      </p:pic>
      <p:pic>
        <p:nvPicPr>
          <p:cNvPr id="5" name="图片 4" descr="QQ图片20211022085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90" y="1840865"/>
            <a:ext cx="3874770" cy="2613025"/>
          </a:xfrm>
          <a:prstGeom prst="rect">
            <a:avLst/>
          </a:prstGeom>
        </p:spPr>
      </p:pic>
      <p:pic>
        <p:nvPicPr>
          <p:cNvPr id="6" name="图片 5" descr="QQ图片202110220854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830" y="4983480"/>
            <a:ext cx="2350135" cy="1553845"/>
          </a:xfrm>
          <a:prstGeom prst="rect">
            <a:avLst/>
          </a:prstGeom>
        </p:spPr>
      </p:pic>
      <p:pic>
        <p:nvPicPr>
          <p:cNvPr id="7" name="图片 6" descr="QQ图片202110220904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490" y="4603750"/>
            <a:ext cx="3876040" cy="1923415"/>
          </a:xfrm>
          <a:prstGeom prst="rect">
            <a:avLst/>
          </a:prstGeom>
        </p:spPr>
      </p:pic>
      <p:pic>
        <p:nvPicPr>
          <p:cNvPr id="8" name="图片 7" descr="QQ图片202110220917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560" y="1764665"/>
            <a:ext cx="2355850" cy="3147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手绘动画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285240"/>
            <a:ext cx="99923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使用电脑合成手绘动画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电脑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来绘画、上色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合成、增加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一些光影或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特效等。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按照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人类书写习惯衍生出的各种硬件，例如手写板、平板电脑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，让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电脑屏幕与纸张的差异越来越小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EY``XYRG]8V_8%]OSCQFDC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65" y="3319145"/>
            <a:ext cx="3721100" cy="2374900"/>
          </a:xfrm>
          <a:prstGeom prst="rect">
            <a:avLst/>
          </a:prstGeom>
        </p:spPr>
      </p:pic>
      <p:pic>
        <p:nvPicPr>
          <p:cNvPr id="10" name="图片 9" descr="0NX(U9P_3C27{X6BZP$@(`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55" y="3100705"/>
            <a:ext cx="3591560" cy="2811780"/>
          </a:xfrm>
          <a:prstGeom prst="rect">
            <a:avLst/>
          </a:prstGeom>
        </p:spPr>
      </p:pic>
      <p:pic>
        <p:nvPicPr>
          <p:cNvPr id="5" name="图片 4" descr="QQ图片202110220944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" y="2874010"/>
            <a:ext cx="3226435" cy="320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1.1.1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平面动画</a:t>
            </a:r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剪纸动画</a:t>
            </a:r>
            <a:endParaRPr lang="zh-CN" altLang="en-US" sz="20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15" y="1311190"/>
            <a:ext cx="90341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艺术特点</a:t>
            </a:r>
            <a:r>
              <a:rPr lang="zh-CN" altLang="en-US" sz="20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20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又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称挖剪动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画。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中国的传统技艺“皮影戏”，就是采用类似的原理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1958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年万古蟾导演了中国第一部剪纸动画片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猪八戒吃西瓜</a:t>
            </a:r>
            <a:r>
              <a:rPr lang="en-US" altLang="zh-CN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000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1`0SD)%{8G~HS1R}K1_PG)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65" y="2995930"/>
            <a:ext cx="2057400" cy="3034665"/>
          </a:xfrm>
          <a:prstGeom prst="rect">
            <a:avLst/>
          </a:prstGeom>
        </p:spPr>
      </p:pic>
      <p:pic>
        <p:nvPicPr>
          <p:cNvPr id="5" name="图片 4" descr="1I6L24LKJ1C07}5P~VOH`)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80" y="2996565"/>
            <a:ext cx="4608195" cy="3034665"/>
          </a:xfrm>
          <a:prstGeom prst="rect">
            <a:avLst/>
          </a:prstGeom>
        </p:spPr>
      </p:pic>
      <p:pic>
        <p:nvPicPr>
          <p:cNvPr id="6" name="图片 5" descr="3VWZ64DHZH%NVA[Q_ID8_U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2995930"/>
            <a:ext cx="4411980" cy="3024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6948</Words>
  <Application>WPS 演示</Application>
  <PresentationFormat>宽屏</PresentationFormat>
  <Paragraphs>404</Paragraphs>
  <Slides>62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2" baseType="lpstr">
      <vt:lpstr>Arial</vt:lpstr>
      <vt:lpstr>宋体</vt:lpstr>
      <vt:lpstr>Wingdings</vt:lpstr>
      <vt:lpstr>华文细黑</vt:lpstr>
      <vt:lpstr>微软雅黑</vt:lpstr>
      <vt:lpstr>Calibri</vt:lpstr>
      <vt:lpstr>黑体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周璇</cp:lastModifiedBy>
  <cp:revision>839</cp:revision>
  <dcterms:created xsi:type="dcterms:W3CDTF">2020-08-28T02:21:00Z</dcterms:created>
  <dcterms:modified xsi:type="dcterms:W3CDTF">2022-03-09T08:05:54Z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50966C6F25A94E5B822CAF54844CAC37</vt:lpwstr>
  </property>
</Properties>
</file>